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6183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outlineViewPr>
    <p:cViewPr>
      <p:scale>
        <a:sx n="33" d="100"/>
        <a:sy n="33" d="100"/>
      </p:scale>
      <p:origin x="0" y="-49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7074C-793E-47BC-A9EB-C2D074100126}" type="datetimeFigureOut">
              <a:rPr lang="fi-FI" smtClean="0"/>
              <a:t>15.5.2024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850C-1830-4BDF-A7EE-1A8EBA066FD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4568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err="1"/>
              <a:t>Application’s</a:t>
            </a:r>
            <a:r>
              <a:rPr lang="fi-FI"/>
              <a:t> idea and </a:t>
            </a:r>
            <a:r>
              <a:rPr lang="fi-FI" err="1"/>
              <a:t>functionalities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pretty</a:t>
            </a:r>
            <a:r>
              <a:rPr lang="fi-FI"/>
              <a:t> </a:t>
            </a:r>
            <a:r>
              <a:rPr lang="fi-FI" err="1"/>
              <a:t>basic</a:t>
            </a:r>
            <a:r>
              <a:rPr lang="fi-FI"/>
              <a:t>: </a:t>
            </a:r>
            <a:r>
              <a:rPr lang="fi-FI" err="1"/>
              <a:t>passwords</a:t>
            </a:r>
            <a:r>
              <a:rPr lang="fi-FI"/>
              <a:t> </a:t>
            </a:r>
            <a:r>
              <a:rPr lang="fi-FI" err="1"/>
              <a:t>from</a:t>
            </a:r>
            <a:r>
              <a:rPr lang="fi-FI"/>
              <a:t> </a:t>
            </a:r>
            <a:r>
              <a:rPr lang="fi-FI" err="1"/>
              <a:t>different</a:t>
            </a:r>
            <a:r>
              <a:rPr lang="fi-FI"/>
              <a:t> </a:t>
            </a:r>
            <a:r>
              <a:rPr lang="fi-FI" err="1"/>
              <a:t>apps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websites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saved</a:t>
            </a:r>
            <a:r>
              <a:rPr lang="fi-FI"/>
              <a:t> </a:t>
            </a:r>
            <a:r>
              <a:rPr lang="fi-FI" err="1"/>
              <a:t>safely</a:t>
            </a:r>
            <a:r>
              <a:rPr lang="fi-FI"/>
              <a:t> in </a:t>
            </a:r>
            <a:r>
              <a:rPr lang="fi-FI" err="1"/>
              <a:t>one</a:t>
            </a:r>
            <a:r>
              <a:rPr lang="fi-FI"/>
              <a:t> </a:t>
            </a:r>
            <a:r>
              <a:rPr lang="fi-FI" err="1"/>
              <a:t>place</a:t>
            </a:r>
            <a:r>
              <a:rPr lang="fi-FI"/>
              <a:t> </a:t>
            </a:r>
            <a:r>
              <a:rPr lang="fi-FI" err="1"/>
              <a:t>where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user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view</a:t>
            </a:r>
            <a:r>
              <a:rPr lang="fi-FI"/>
              <a:t>, </a:t>
            </a:r>
            <a:r>
              <a:rPr lang="fi-FI" err="1"/>
              <a:t>add</a:t>
            </a:r>
            <a:r>
              <a:rPr lang="fi-FI"/>
              <a:t>, </a:t>
            </a:r>
            <a:r>
              <a:rPr lang="fi-FI" err="1"/>
              <a:t>modfy</a:t>
            </a:r>
            <a:r>
              <a:rPr lang="fi-FI"/>
              <a:t> and </a:t>
            </a:r>
            <a:r>
              <a:rPr lang="fi-FI" err="1"/>
              <a:t>delete</a:t>
            </a:r>
            <a:r>
              <a:rPr lang="fi-FI"/>
              <a:t> </a:t>
            </a:r>
            <a:r>
              <a:rPr lang="fi-FI" err="1"/>
              <a:t>passwords</a:t>
            </a:r>
            <a:r>
              <a:rPr lang="fi-FI"/>
              <a:t>. </a:t>
            </a:r>
          </a:p>
          <a:p>
            <a:pPr marL="171450" indent="-171450">
              <a:buFontTx/>
              <a:buChar char="-"/>
            </a:pPr>
            <a:r>
              <a:rPr lang="fi-FI"/>
              <a:t>My </a:t>
            </a:r>
            <a:r>
              <a:rPr lang="fi-FI" err="1"/>
              <a:t>choice</a:t>
            </a:r>
            <a:r>
              <a:rPr lang="fi-FI"/>
              <a:t> of </a:t>
            </a:r>
            <a:r>
              <a:rPr lang="fi-FI" err="1"/>
              <a:t>programming</a:t>
            </a:r>
            <a:r>
              <a:rPr lang="fi-FI"/>
              <a:t> </a:t>
            </a:r>
            <a:r>
              <a:rPr lang="fi-FI" err="1"/>
              <a:t>language</a:t>
            </a:r>
            <a:r>
              <a:rPr lang="fi-FI"/>
              <a:t> </a:t>
            </a:r>
            <a:r>
              <a:rPr lang="fi-FI" err="1"/>
              <a:t>was</a:t>
            </a:r>
            <a:r>
              <a:rPr lang="fi-FI"/>
              <a:t> Python and </a:t>
            </a:r>
            <a:r>
              <a:rPr lang="fi-FI" err="1"/>
              <a:t>Graphical</a:t>
            </a:r>
            <a:r>
              <a:rPr lang="fi-FI"/>
              <a:t> User </a:t>
            </a:r>
            <a:r>
              <a:rPr lang="fi-FI" err="1"/>
              <a:t>Interface</a:t>
            </a:r>
            <a:r>
              <a:rPr lang="fi-FI"/>
              <a:t> </a:t>
            </a:r>
            <a:r>
              <a:rPr lang="fi-FI" err="1"/>
              <a:t>was</a:t>
            </a:r>
            <a:r>
              <a:rPr lang="fi-FI"/>
              <a:t> </a:t>
            </a:r>
            <a:r>
              <a:rPr lang="fi-FI" err="1"/>
              <a:t>done</a:t>
            </a:r>
            <a:r>
              <a:rPr lang="fi-FI"/>
              <a:t> </a:t>
            </a:r>
            <a:r>
              <a:rPr lang="fi-FI" err="1"/>
              <a:t>with</a:t>
            </a:r>
            <a:r>
              <a:rPr lang="fi-FI"/>
              <a:t> </a:t>
            </a:r>
            <a:r>
              <a:rPr lang="fi-FI" err="1"/>
              <a:t>Python’s</a:t>
            </a:r>
            <a:r>
              <a:rPr lang="fi-FI"/>
              <a:t> </a:t>
            </a:r>
            <a:r>
              <a:rPr lang="fi-FI" err="1"/>
              <a:t>own</a:t>
            </a:r>
            <a:r>
              <a:rPr lang="fi-FI"/>
              <a:t> </a:t>
            </a:r>
            <a:r>
              <a:rPr lang="fi-FI" err="1"/>
              <a:t>library</a:t>
            </a:r>
            <a:r>
              <a:rPr lang="fi-FI"/>
              <a:t> </a:t>
            </a:r>
            <a:r>
              <a:rPr lang="fi-FI" err="1"/>
              <a:t>Tkinter</a:t>
            </a:r>
            <a:r>
              <a:rPr lang="fi-FI"/>
              <a:t>. </a:t>
            </a:r>
          </a:p>
          <a:p>
            <a:pPr marL="171450" indent="-171450">
              <a:buFontTx/>
              <a:buChar char="-"/>
            </a:pPr>
            <a:r>
              <a:rPr lang="fi-FI"/>
              <a:t>It is a desktop </a:t>
            </a:r>
            <a:r>
              <a:rPr lang="fi-FI" err="1"/>
              <a:t>application</a:t>
            </a:r>
            <a:r>
              <a:rPr lang="fi-FI"/>
              <a:t> </a:t>
            </a:r>
            <a:r>
              <a:rPr lang="fi-FI" err="1"/>
              <a:t>where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data is </a:t>
            </a:r>
            <a:r>
              <a:rPr lang="fi-FI" err="1"/>
              <a:t>stored</a:t>
            </a:r>
            <a:r>
              <a:rPr lang="fi-FI"/>
              <a:t> in SQLite3 </a:t>
            </a:r>
            <a:r>
              <a:rPr lang="fi-FI" err="1"/>
              <a:t>database</a:t>
            </a:r>
            <a:r>
              <a:rPr lang="fi-FI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5603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err="1"/>
              <a:t>This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</a:t>
            </a:r>
            <a:r>
              <a:rPr lang="fi-FI" err="1"/>
              <a:t>manager</a:t>
            </a:r>
            <a:r>
              <a:rPr lang="fi-FI"/>
              <a:t> </a:t>
            </a:r>
            <a:r>
              <a:rPr lang="fi-FI" err="1"/>
              <a:t>stores</a:t>
            </a:r>
            <a:r>
              <a:rPr lang="fi-FI"/>
              <a:t> and manages </a:t>
            </a:r>
            <a:r>
              <a:rPr lang="fi-FI" err="1"/>
              <a:t>password</a:t>
            </a:r>
            <a:r>
              <a:rPr lang="fi-FI"/>
              <a:t> in </a:t>
            </a:r>
            <a:r>
              <a:rPr lang="fi-FI" err="1"/>
              <a:t>centralized</a:t>
            </a:r>
            <a:r>
              <a:rPr lang="fi-FI"/>
              <a:t> </a:t>
            </a:r>
            <a:r>
              <a:rPr lang="fi-FI" err="1"/>
              <a:t>location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Strong</a:t>
            </a:r>
            <a:r>
              <a:rPr lang="fi-FI"/>
              <a:t> </a:t>
            </a:r>
            <a:r>
              <a:rPr lang="fi-FI" err="1"/>
              <a:t>encryption</a:t>
            </a:r>
            <a:r>
              <a:rPr lang="fi-FI"/>
              <a:t> </a:t>
            </a:r>
            <a:r>
              <a:rPr lang="fi-FI" err="1"/>
              <a:t>ensures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datas</a:t>
            </a:r>
            <a:r>
              <a:rPr lang="fi-FI"/>
              <a:t> </a:t>
            </a:r>
            <a:r>
              <a:rPr lang="fi-FI" err="1"/>
              <a:t>confidentiality</a:t>
            </a:r>
            <a:r>
              <a:rPr lang="fi-FI"/>
              <a:t> and input </a:t>
            </a:r>
            <a:r>
              <a:rPr lang="fi-FI" err="1"/>
              <a:t>validation</a:t>
            </a:r>
            <a:r>
              <a:rPr lang="fi-FI"/>
              <a:t> </a:t>
            </a:r>
            <a:r>
              <a:rPr lang="fi-FI" err="1"/>
              <a:t>locates</a:t>
            </a:r>
            <a:r>
              <a:rPr lang="fi-FI"/>
              <a:t> some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used</a:t>
            </a:r>
            <a:r>
              <a:rPr lang="fi-FI"/>
              <a:t> </a:t>
            </a:r>
            <a:r>
              <a:rPr lang="fi-FI" err="1"/>
              <a:t>attack</a:t>
            </a:r>
            <a:r>
              <a:rPr lang="fi-FI"/>
              <a:t> </a:t>
            </a:r>
            <a:r>
              <a:rPr lang="fi-FI" err="1"/>
              <a:t>methods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/>
              <a:t>In addition </a:t>
            </a:r>
            <a:r>
              <a:rPr lang="fi-FI" err="1"/>
              <a:t>strong</a:t>
            </a:r>
            <a:r>
              <a:rPr lang="fi-FI"/>
              <a:t> </a:t>
            </a:r>
            <a:r>
              <a:rPr lang="fi-FI" err="1"/>
              <a:t>passwords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generated</a:t>
            </a:r>
            <a:r>
              <a:rPr lang="fi-FI"/>
              <a:t> and </a:t>
            </a:r>
            <a:r>
              <a:rPr lang="fi-FI" err="1"/>
              <a:t>these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used</a:t>
            </a:r>
            <a:r>
              <a:rPr lang="fi-FI"/>
              <a:t> in </a:t>
            </a:r>
            <a:r>
              <a:rPr lang="fi-FI" err="1"/>
              <a:t>other</a:t>
            </a:r>
            <a:r>
              <a:rPr lang="fi-FI"/>
              <a:t> </a:t>
            </a:r>
            <a:r>
              <a:rPr lang="fi-FI" err="1"/>
              <a:t>platforms</a:t>
            </a:r>
            <a:r>
              <a:rPr lang="fi-FI"/>
              <a:t> and in </a:t>
            </a:r>
            <a:r>
              <a:rPr lang="fi-FI" err="1"/>
              <a:t>that</a:t>
            </a:r>
            <a:r>
              <a:rPr lang="fi-FI"/>
              <a:t> </a:t>
            </a:r>
            <a:r>
              <a:rPr lang="fi-FI" err="1"/>
              <a:t>way</a:t>
            </a:r>
            <a:r>
              <a:rPr lang="fi-FI"/>
              <a:t> </a:t>
            </a:r>
            <a:r>
              <a:rPr lang="fi-FI" err="1"/>
              <a:t>secure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data in </a:t>
            </a:r>
            <a:r>
              <a:rPr lang="fi-FI" err="1"/>
              <a:t>other</a:t>
            </a:r>
            <a:r>
              <a:rPr lang="fi-FI"/>
              <a:t> </a:t>
            </a:r>
            <a:r>
              <a:rPr lang="fi-FI" err="1"/>
              <a:t>places</a:t>
            </a:r>
            <a:r>
              <a:rPr lang="fi-FI"/>
              <a:t> as </a:t>
            </a:r>
            <a:r>
              <a:rPr lang="fi-FI" err="1"/>
              <a:t>well</a:t>
            </a:r>
            <a:endParaRPr lang="fi-FI"/>
          </a:p>
          <a:p>
            <a:pPr marL="0" indent="0">
              <a:buFontTx/>
              <a:buNone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667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Next I am </a:t>
            </a:r>
            <a:r>
              <a:rPr lang="fi-FI" dirty="0" err="1"/>
              <a:t>gonna</a:t>
            </a:r>
            <a:r>
              <a:rPr lang="fi-FI" dirty="0"/>
              <a:t> </a:t>
            </a:r>
            <a:r>
              <a:rPr lang="fi-FI" dirty="0" err="1"/>
              <a:t>present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functionalities</a:t>
            </a:r>
            <a:r>
              <a:rPr lang="fi-FI" dirty="0"/>
              <a:t> and </a:t>
            </a:r>
            <a:r>
              <a:rPr lang="fi-FI" dirty="0" err="1"/>
              <a:t>views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Login</a:t>
            </a:r>
            <a:r>
              <a:rPr lang="fi-FI" dirty="0"/>
              <a:t> and </a:t>
            </a:r>
            <a:r>
              <a:rPr lang="fi-FI" dirty="0" err="1"/>
              <a:t>Registration</a:t>
            </a:r>
            <a:r>
              <a:rPr lang="fi-FI" dirty="0"/>
              <a:t>: </a:t>
            </a:r>
          </a:p>
          <a:p>
            <a:pPr marL="628650" lvl="1" indent="-171450">
              <a:buFontTx/>
              <a:buChar char="-"/>
            </a:pP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login-credentials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asked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/>
              <a:t>If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went</a:t>
            </a:r>
            <a:r>
              <a:rPr lang="fi-FI" dirty="0"/>
              <a:t> </a:t>
            </a:r>
            <a:r>
              <a:rPr lang="fi-FI" dirty="0" err="1"/>
              <a:t>wrong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reason</a:t>
            </a:r>
            <a:r>
              <a:rPr lang="fi-FI" dirty="0"/>
              <a:t> is </a:t>
            </a:r>
            <a:r>
              <a:rPr lang="fi-FI" dirty="0" err="1"/>
              <a:t>informed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(</a:t>
            </a:r>
            <a:r>
              <a:rPr lang="fi-FI" dirty="0" err="1"/>
              <a:t>example</a:t>
            </a:r>
            <a:r>
              <a:rPr lang="fi-FI" dirty="0"/>
              <a:t> in </a:t>
            </a:r>
            <a:r>
              <a:rPr lang="fi-FI" dirty="0" err="1"/>
              <a:t>registration</a:t>
            </a:r>
            <a:r>
              <a:rPr lang="fi-FI" dirty="0"/>
              <a:t> </a:t>
            </a:r>
            <a:r>
              <a:rPr lang="fi-FI" dirty="0" err="1"/>
              <a:t>picture</a:t>
            </a:r>
            <a:r>
              <a:rPr lang="fi-FI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User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login</a:t>
            </a:r>
            <a:r>
              <a:rPr lang="fi-FI" dirty="0"/>
              <a:t>- and </a:t>
            </a:r>
            <a:r>
              <a:rPr lang="fi-FI" dirty="0" err="1"/>
              <a:t>registration-views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registration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login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main-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opens</a:t>
            </a:r>
            <a:endParaRPr lang="fi-FI" dirty="0"/>
          </a:p>
          <a:p>
            <a:pPr marL="628650" lvl="1" indent="-171450">
              <a:buFontTx/>
              <a:buChar char="-"/>
            </a:pPr>
            <a:endParaRPr lang="fi-FI" dirty="0"/>
          </a:p>
          <a:p>
            <a:pPr marL="457200" lvl="1" indent="0">
              <a:buFontTx/>
              <a:buNone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355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Main-</a:t>
            </a:r>
            <a:r>
              <a:rPr lang="fi-FI" err="1"/>
              <a:t>view</a:t>
            </a:r>
            <a:r>
              <a:rPr lang="fi-FI"/>
              <a:t> </a:t>
            </a:r>
            <a:r>
              <a:rPr lang="fi-FI" err="1"/>
              <a:t>contains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list</a:t>
            </a:r>
            <a:r>
              <a:rPr lang="fi-FI"/>
              <a:t> of </a:t>
            </a:r>
            <a:r>
              <a:rPr lang="fi-FI" err="1"/>
              <a:t>password</a:t>
            </a:r>
            <a:r>
              <a:rPr lang="fi-FI"/>
              <a:t> </a:t>
            </a:r>
            <a:r>
              <a:rPr lang="fi-FI" err="1"/>
              <a:t>information</a:t>
            </a:r>
            <a:r>
              <a:rPr lang="fi-FI"/>
              <a:t>:</a:t>
            </a:r>
          </a:p>
          <a:p>
            <a:pPr marL="171450" indent="-171450">
              <a:buFontTx/>
              <a:buChar char="-"/>
            </a:pP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usernames</a:t>
            </a:r>
            <a:r>
              <a:rPr lang="fi-FI"/>
              <a:t> and </a:t>
            </a:r>
            <a:r>
              <a:rPr lang="fi-FI" err="1"/>
              <a:t>passwords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viewed</a:t>
            </a:r>
            <a:r>
              <a:rPr lang="fi-FI"/>
              <a:t> </a:t>
            </a:r>
            <a:r>
              <a:rPr lang="fi-FI" err="1"/>
              <a:t>by</a:t>
            </a:r>
            <a:r>
              <a:rPr lang="fi-FI"/>
              <a:t> </a:t>
            </a:r>
            <a:r>
              <a:rPr lang="fi-FI" err="1"/>
              <a:t>clicking</a:t>
            </a:r>
            <a:r>
              <a:rPr lang="fi-FI"/>
              <a:t> ’</a:t>
            </a:r>
            <a:r>
              <a:rPr lang="fi-FI" err="1"/>
              <a:t>View</a:t>
            </a:r>
            <a:r>
              <a:rPr lang="fi-FI"/>
              <a:t>’ </a:t>
            </a:r>
            <a:r>
              <a:rPr lang="fi-FI" err="1"/>
              <a:t>button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Password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modified</a:t>
            </a:r>
            <a:r>
              <a:rPr lang="fi-FI"/>
              <a:t> </a:t>
            </a:r>
            <a:r>
              <a:rPr lang="fi-FI" err="1"/>
              <a:t>by</a:t>
            </a:r>
            <a:r>
              <a:rPr lang="fi-FI"/>
              <a:t> </a:t>
            </a:r>
            <a:r>
              <a:rPr lang="fi-FI" err="1"/>
              <a:t>clicking</a:t>
            </a:r>
            <a:r>
              <a:rPr lang="fi-FI"/>
              <a:t> ’</a:t>
            </a:r>
            <a:r>
              <a:rPr lang="fi-FI" err="1"/>
              <a:t>Modify</a:t>
            </a:r>
            <a:r>
              <a:rPr lang="fi-FI"/>
              <a:t>’ </a:t>
            </a:r>
            <a:r>
              <a:rPr lang="fi-FI" err="1"/>
              <a:t>button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Password</a:t>
            </a:r>
            <a:r>
              <a:rPr lang="fi-FI"/>
              <a:t> and </a:t>
            </a:r>
            <a:r>
              <a:rPr lang="fi-FI" err="1"/>
              <a:t>all</a:t>
            </a:r>
            <a:r>
              <a:rPr lang="fi-FI"/>
              <a:t> </a:t>
            </a:r>
            <a:r>
              <a:rPr lang="fi-FI" err="1"/>
              <a:t>related</a:t>
            </a:r>
            <a:r>
              <a:rPr lang="fi-FI"/>
              <a:t> </a:t>
            </a:r>
            <a:r>
              <a:rPr lang="fi-FI" err="1"/>
              <a:t>information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deleted</a:t>
            </a:r>
            <a:r>
              <a:rPr lang="fi-FI"/>
              <a:t> </a:t>
            </a:r>
            <a:r>
              <a:rPr lang="fi-FI" err="1"/>
              <a:t>by</a:t>
            </a:r>
            <a:r>
              <a:rPr lang="fi-FI"/>
              <a:t> </a:t>
            </a:r>
            <a:r>
              <a:rPr lang="fi-FI" err="1"/>
              <a:t>clicking</a:t>
            </a:r>
            <a:r>
              <a:rPr lang="fi-FI"/>
              <a:t> ’</a:t>
            </a:r>
            <a:r>
              <a:rPr lang="fi-FI" err="1"/>
              <a:t>Delete</a:t>
            </a:r>
            <a:r>
              <a:rPr lang="fi-FI"/>
              <a:t>’</a:t>
            </a:r>
          </a:p>
          <a:p>
            <a:pPr marL="171450" indent="-171450">
              <a:buFontTx/>
              <a:buChar char="-"/>
            </a:pPr>
            <a:r>
              <a:rPr lang="fi-FI" err="1"/>
              <a:t>Popup</a:t>
            </a:r>
            <a:r>
              <a:rPr lang="fi-FI"/>
              <a:t> </a:t>
            </a:r>
            <a:r>
              <a:rPr lang="fi-FI" err="1"/>
              <a:t>window</a:t>
            </a:r>
            <a:r>
              <a:rPr lang="fi-FI"/>
              <a:t> </a:t>
            </a:r>
            <a:r>
              <a:rPr lang="fi-FI" err="1"/>
              <a:t>askes</a:t>
            </a:r>
            <a:r>
              <a:rPr lang="fi-FI"/>
              <a:t> </a:t>
            </a:r>
            <a:r>
              <a:rPr lang="fi-FI" err="1"/>
              <a:t>if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user</a:t>
            </a:r>
            <a:r>
              <a:rPr lang="fi-FI"/>
              <a:t> </a:t>
            </a:r>
            <a:r>
              <a:rPr lang="fi-FI" err="1"/>
              <a:t>wants</a:t>
            </a:r>
            <a:r>
              <a:rPr lang="fi-FI"/>
              <a:t> to </a:t>
            </a:r>
            <a:r>
              <a:rPr lang="fi-FI" err="1"/>
              <a:t>confirm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deletion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Certain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searched</a:t>
            </a:r>
            <a:r>
              <a:rPr lang="fi-FI"/>
              <a:t> </a:t>
            </a:r>
            <a:r>
              <a:rPr lang="fi-FI" err="1"/>
              <a:t>using</a:t>
            </a:r>
            <a:r>
              <a:rPr lang="fi-FI"/>
              <a:t> ’</a:t>
            </a:r>
            <a:r>
              <a:rPr lang="fi-FI" err="1"/>
              <a:t>search</a:t>
            </a:r>
            <a:r>
              <a:rPr lang="fi-FI"/>
              <a:t>’ </a:t>
            </a:r>
            <a:r>
              <a:rPr lang="fi-FI" err="1"/>
              <a:t>field</a:t>
            </a:r>
            <a:r>
              <a:rPr lang="fi-FI"/>
              <a:t> (</a:t>
            </a:r>
            <a:r>
              <a:rPr lang="fi-FI" err="1"/>
              <a:t>search</a:t>
            </a:r>
            <a:r>
              <a:rPr lang="fi-FI"/>
              <a:t> is </a:t>
            </a:r>
            <a:r>
              <a:rPr lang="fi-FI" err="1"/>
              <a:t>done</a:t>
            </a:r>
            <a:r>
              <a:rPr lang="fi-FI"/>
              <a:t> </a:t>
            </a:r>
            <a:r>
              <a:rPr lang="fi-FI" err="1"/>
              <a:t>based</a:t>
            </a:r>
            <a:r>
              <a:rPr lang="fi-FI"/>
              <a:t> on </a:t>
            </a:r>
            <a:r>
              <a:rPr lang="fi-FI" err="1"/>
              <a:t>website</a:t>
            </a:r>
            <a:r>
              <a:rPr lang="fi-FI"/>
              <a:t> </a:t>
            </a:r>
            <a:r>
              <a:rPr lang="fi-FI" err="1"/>
              <a:t>name</a:t>
            </a:r>
            <a:r>
              <a:rPr lang="fi-FI"/>
              <a:t>’)</a:t>
            </a:r>
          </a:p>
          <a:p>
            <a:pPr marL="171450" indent="-171450">
              <a:buFontTx/>
              <a:buChar char="-"/>
            </a:pPr>
            <a:r>
              <a:rPr lang="fi-FI"/>
              <a:t>User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add</a:t>
            </a:r>
            <a:r>
              <a:rPr lang="fi-FI"/>
              <a:t> </a:t>
            </a:r>
            <a:r>
              <a:rPr lang="fi-FI" err="1"/>
              <a:t>new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, </a:t>
            </a:r>
            <a:r>
              <a:rPr lang="fi-FI" err="1"/>
              <a:t>modify</a:t>
            </a:r>
            <a:r>
              <a:rPr lang="fi-FI"/>
              <a:t> </a:t>
            </a:r>
            <a:r>
              <a:rPr lang="fi-FI" err="1"/>
              <a:t>users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and </a:t>
            </a:r>
            <a:r>
              <a:rPr lang="fi-FI" err="1"/>
              <a:t>delete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whole</a:t>
            </a:r>
            <a:r>
              <a:rPr lang="fi-FI"/>
              <a:t> </a:t>
            </a:r>
            <a:r>
              <a:rPr lang="fi-FI" err="1"/>
              <a:t>account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/>
              <a:t>User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generate</a:t>
            </a:r>
            <a:r>
              <a:rPr lang="fi-FI"/>
              <a:t> </a:t>
            </a:r>
            <a:r>
              <a:rPr lang="fi-FI" err="1"/>
              <a:t>strong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and copy it for </a:t>
            </a:r>
            <a:r>
              <a:rPr lang="fi-FI" err="1"/>
              <a:t>use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Logging</a:t>
            </a:r>
            <a:r>
              <a:rPr lang="fi-FI"/>
              <a:t> out and </a:t>
            </a:r>
            <a:r>
              <a:rPr lang="fi-FI" err="1"/>
              <a:t>exiting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possible</a:t>
            </a:r>
            <a:endParaRPr lang="fi-FI"/>
          </a:p>
          <a:p>
            <a:pPr marL="171450" indent="-171450">
              <a:buFontTx/>
              <a:buChar char="-"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5432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i-FI" dirty="0" err="1"/>
              <a:t>Adding</a:t>
            </a:r>
            <a:r>
              <a:rPr lang="fi-FI" dirty="0"/>
              <a:t> and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passwords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views</a:t>
            </a:r>
            <a:r>
              <a:rPr lang="fi-FI" dirty="0"/>
              <a:t>: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,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feeds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to it and </a:t>
            </a:r>
            <a:r>
              <a:rPr lang="fi-FI" dirty="0" err="1"/>
              <a:t>the</a:t>
            </a:r>
            <a:r>
              <a:rPr lang="fi-FI" dirty="0"/>
              <a:t> data is </a:t>
            </a:r>
            <a:r>
              <a:rPr lang="fi-FI" dirty="0" err="1"/>
              <a:t>stored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old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is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confirmed</a:t>
            </a:r>
            <a:r>
              <a:rPr lang="fi-FI" dirty="0"/>
              <a:t> and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is </a:t>
            </a:r>
            <a:r>
              <a:rPr lang="fi-FI" dirty="0" err="1"/>
              <a:t>updated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endParaRPr lang="fi-FI" dirty="0"/>
          </a:p>
          <a:p>
            <a:pPr marL="0" indent="0">
              <a:buFontTx/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419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097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Next </a:t>
            </a:r>
            <a:r>
              <a:rPr lang="fi-FI" err="1"/>
              <a:t>we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go </a:t>
            </a:r>
            <a:r>
              <a:rPr lang="fi-FI" err="1"/>
              <a:t>more</a:t>
            </a:r>
            <a:r>
              <a:rPr lang="fi-FI"/>
              <a:t> into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application’s</a:t>
            </a:r>
            <a:r>
              <a:rPr lang="fi-FI"/>
              <a:t> </a:t>
            </a:r>
            <a:r>
              <a:rPr lang="fi-FI" err="1"/>
              <a:t>security</a:t>
            </a:r>
            <a:r>
              <a:rPr lang="fi-FI"/>
              <a:t> </a:t>
            </a:r>
            <a:r>
              <a:rPr lang="fi-FI" err="1"/>
              <a:t>solutions</a:t>
            </a:r>
            <a:r>
              <a:rPr lang="fi-FI"/>
              <a:t>: </a:t>
            </a:r>
            <a:r>
              <a:rPr lang="fi-FI" err="1"/>
              <a:t>First</a:t>
            </a:r>
            <a:r>
              <a:rPr lang="fi-FI"/>
              <a:t> </a:t>
            </a:r>
            <a:r>
              <a:rPr lang="fi-FI" err="1"/>
              <a:t>authentication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/>
              <a:t>In </a:t>
            </a:r>
            <a:r>
              <a:rPr lang="fi-FI" err="1"/>
              <a:t>registration</a:t>
            </a:r>
            <a:r>
              <a:rPr lang="fi-FI"/>
              <a:t> and </a:t>
            </a:r>
            <a:r>
              <a:rPr lang="fi-FI" err="1"/>
              <a:t>authentication</a:t>
            </a:r>
            <a:r>
              <a:rPr lang="fi-FI"/>
              <a:t> </a:t>
            </a:r>
            <a:r>
              <a:rPr lang="fi-FI" err="1"/>
              <a:t>phase</a:t>
            </a:r>
            <a:r>
              <a:rPr lang="fi-FI"/>
              <a:t> </a:t>
            </a:r>
            <a:r>
              <a:rPr lang="fi-FI" err="1"/>
              <a:t>words</a:t>
            </a:r>
            <a:r>
              <a:rPr lang="fi-FI"/>
              <a:t> </a:t>
            </a:r>
            <a:r>
              <a:rPr lang="fi-FI" err="1"/>
              <a:t>pretty</a:t>
            </a:r>
            <a:r>
              <a:rPr lang="fi-FI"/>
              <a:t> </a:t>
            </a:r>
            <a:r>
              <a:rPr lang="fi-FI" err="1"/>
              <a:t>simple</a:t>
            </a:r>
            <a:r>
              <a:rPr lang="fi-FI"/>
              <a:t>: In </a:t>
            </a:r>
            <a:r>
              <a:rPr lang="fi-FI" err="1"/>
              <a:t>registration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usernames</a:t>
            </a:r>
            <a:r>
              <a:rPr lang="fi-FI"/>
              <a:t> </a:t>
            </a:r>
            <a:r>
              <a:rPr lang="fi-FI" err="1"/>
              <a:t>uniqueness</a:t>
            </a:r>
            <a:r>
              <a:rPr lang="fi-FI"/>
              <a:t> is </a:t>
            </a:r>
            <a:r>
              <a:rPr lang="fi-FI" err="1"/>
              <a:t>checked</a:t>
            </a:r>
            <a:r>
              <a:rPr lang="fi-FI"/>
              <a:t> </a:t>
            </a:r>
            <a:r>
              <a:rPr lang="fi-FI" err="1"/>
              <a:t>from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database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is </a:t>
            </a:r>
            <a:r>
              <a:rPr lang="fi-FI" err="1"/>
              <a:t>hashed</a:t>
            </a:r>
            <a:r>
              <a:rPr lang="fi-FI"/>
              <a:t> and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hashed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is </a:t>
            </a:r>
            <a:r>
              <a:rPr lang="fi-FI" err="1"/>
              <a:t>stored</a:t>
            </a:r>
            <a:r>
              <a:rPr lang="fi-FI"/>
              <a:t> into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database</a:t>
            </a:r>
            <a:r>
              <a:rPr lang="fi-FI"/>
              <a:t> </a:t>
            </a:r>
            <a:r>
              <a:rPr lang="fi-FI" err="1"/>
              <a:t>with</a:t>
            </a:r>
            <a:r>
              <a:rPr lang="fi-FI"/>
              <a:t> </a:t>
            </a:r>
            <a:r>
              <a:rPr lang="fi-FI" err="1"/>
              <a:t>username</a:t>
            </a:r>
            <a:r>
              <a:rPr lang="fi-FI"/>
              <a:t> and </a:t>
            </a:r>
            <a:r>
              <a:rPr lang="fi-FI" err="1"/>
              <a:t>other</a:t>
            </a:r>
            <a:r>
              <a:rPr lang="fi-FI"/>
              <a:t> </a:t>
            </a:r>
            <a:r>
              <a:rPr lang="fi-FI" err="1"/>
              <a:t>user</a:t>
            </a:r>
            <a:r>
              <a:rPr lang="fi-FI"/>
              <a:t> </a:t>
            </a:r>
            <a:r>
              <a:rPr lang="fi-FI" err="1"/>
              <a:t>information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/>
              <a:t>In </a:t>
            </a:r>
            <a:r>
              <a:rPr lang="fi-FI" err="1"/>
              <a:t>Login-phase</a:t>
            </a:r>
            <a:r>
              <a:rPr lang="fi-FI"/>
              <a:t> </a:t>
            </a:r>
            <a:r>
              <a:rPr lang="fi-FI" err="1"/>
              <a:t>user</a:t>
            </a:r>
            <a:r>
              <a:rPr lang="fi-FI"/>
              <a:t> </a:t>
            </a:r>
            <a:r>
              <a:rPr lang="fi-FI" err="1"/>
              <a:t>existance</a:t>
            </a:r>
            <a:r>
              <a:rPr lang="fi-FI"/>
              <a:t> and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checked</a:t>
            </a:r>
            <a:r>
              <a:rPr lang="fi-FI"/>
              <a:t>: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feeded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is </a:t>
            </a:r>
            <a:r>
              <a:rPr lang="fi-FI" err="1"/>
              <a:t>hashed</a:t>
            </a:r>
            <a:r>
              <a:rPr lang="fi-FI"/>
              <a:t> and </a:t>
            </a:r>
            <a:r>
              <a:rPr lang="fi-FI" err="1"/>
              <a:t>then</a:t>
            </a:r>
            <a:r>
              <a:rPr lang="fi-FI"/>
              <a:t> </a:t>
            </a:r>
            <a:r>
              <a:rPr lang="fi-FI" err="1"/>
              <a:t>compared</a:t>
            </a:r>
            <a:r>
              <a:rPr lang="fi-FI"/>
              <a:t> to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database’s</a:t>
            </a:r>
            <a:r>
              <a:rPr lang="fi-FI"/>
              <a:t> </a:t>
            </a:r>
            <a:r>
              <a:rPr lang="fi-FI" err="1"/>
              <a:t>password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/>
              <a:t>In </a:t>
            </a:r>
            <a:r>
              <a:rPr lang="fi-FI" err="1"/>
              <a:t>support</a:t>
            </a:r>
            <a:r>
              <a:rPr lang="fi-FI"/>
              <a:t> of </a:t>
            </a:r>
            <a:r>
              <a:rPr lang="fi-FI" err="1"/>
              <a:t>authentication</a:t>
            </a:r>
            <a:r>
              <a:rPr lang="fi-FI"/>
              <a:t> </a:t>
            </a:r>
            <a:r>
              <a:rPr lang="fi-FI" err="1"/>
              <a:t>there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all</a:t>
            </a:r>
            <a:r>
              <a:rPr lang="fi-FI"/>
              <a:t> </a:t>
            </a:r>
            <a:r>
              <a:rPr lang="fi-FI" err="1"/>
              <a:t>sort</a:t>
            </a:r>
            <a:r>
              <a:rPr lang="fi-FI"/>
              <a:t> of input and </a:t>
            </a:r>
            <a:r>
              <a:rPr lang="fi-FI" err="1"/>
              <a:t>password</a:t>
            </a:r>
            <a:r>
              <a:rPr lang="fi-FI"/>
              <a:t> </a:t>
            </a:r>
            <a:r>
              <a:rPr lang="fi-FI" err="1"/>
              <a:t>validation</a:t>
            </a:r>
            <a:r>
              <a:rPr lang="fi-FI"/>
              <a:t> </a:t>
            </a:r>
            <a:r>
              <a:rPr lang="fi-FI" err="1"/>
              <a:t>solutions</a:t>
            </a:r>
            <a:r>
              <a:rPr lang="fi-FI"/>
              <a:t>, </a:t>
            </a:r>
            <a:r>
              <a:rPr lang="fi-FI" err="1"/>
              <a:t>which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presented</a:t>
            </a:r>
            <a:r>
              <a:rPr lang="fi-FI"/>
              <a:t> in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next</a:t>
            </a:r>
            <a:r>
              <a:rPr lang="fi-FI"/>
              <a:t> </a:t>
            </a:r>
            <a:r>
              <a:rPr lang="fi-FI" err="1"/>
              <a:t>slide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6007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As </a:t>
            </a:r>
            <a:r>
              <a:rPr lang="fi-FI" err="1"/>
              <a:t>mentioned</a:t>
            </a:r>
            <a:r>
              <a:rPr lang="fi-FI"/>
              <a:t> </a:t>
            </a:r>
            <a:r>
              <a:rPr lang="fi-FI" err="1"/>
              <a:t>all</a:t>
            </a:r>
            <a:r>
              <a:rPr lang="fi-FI"/>
              <a:t> </a:t>
            </a:r>
            <a:r>
              <a:rPr lang="fi-FI" err="1"/>
              <a:t>information</a:t>
            </a:r>
            <a:r>
              <a:rPr lang="fi-FI"/>
              <a:t> </a:t>
            </a:r>
            <a:r>
              <a:rPr lang="fi-FI" err="1"/>
              <a:t>user</a:t>
            </a:r>
            <a:r>
              <a:rPr lang="fi-FI"/>
              <a:t> </a:t>
            </a:r>
            <a:r>
              <a:rPr lang="fi-FI" err="1"/>
              <a:t>feeds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validetad</a:t>
            </a:r>
            <a:r>
              <a:rPr lang="fi-FI"/>
              <a:t>: In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login</a:t>
            </a:r>
            <a:r>
              <a:rPr lang="fi-FI"/>
              <a:t> and </a:t>
            </a:r>
            <a:r>
              <a:rPr lang="fi-FI" err="1"/>
              <a:t>registration</a:t>
            </a:r>
            <a:r>
              <a:rPr lang="fi-FI"/>
              <a:t> </a:t>
            </a:r>
            <a:r>
              <a:rPr lang="fi-FI" err="1"/>
              <a:t>but</a:t>
            </a:r>
            <a:r>
              <a:rPr lang="fi-FI"/>
              <a:t> </a:t>
            </a: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when</a:t>
            </a:r>
            <a:r>
              <a:rPr lang="fi-FI"/>
              <a:t> </a:t>
            </a:r>
            <a:r>
              <a:rPr lang="fi-FI" err="1"/>
              <a:t>adding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modifying</a:t>
            </a:r>
            <a:r>
              <a:rPr lang="fi-FI"/>
              <a:t> </a:t>
            </a:r>
            <a:r>
              <a:rPr lang="fi-FI" err="1"/>
              <a:t>information</a:t>
            </a:r>
            <a:r>
              <a:rPr lang="fi-FI"/>
              <a:t>.</a:t>
            </a:r>
          </a:p>
          <a:p>
            <a:pPr marL="171450" indent="-171450">
              <a:buFontTx/>
              <a:buChar char="-"/>
            </a:pPr>
            <a:r>
              <a:rPr lang="fi-FI" err="1"/>
              <a:t>All</a:t>
            </a:r>
            <a:r>
              <a:rPr lang="fi-FI"/>
              <a:t> </a:t>
            </a:r>
            <a:r>
              <a:rPr lang="fi-FI" err="1"/>
              <a:t>user’s</a:t>
            </a:r>
            <a:r>
              <a:rPr lang="fi-FI"/>
              <a:t> </a:t>
            </a:r>
            <a:r>
              <a:rPr lang="fi-FI" err="1"/>
              <a:t>inputs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feeded</a:t>
            </a:r>
            <a:r>
              <a:rPr lang="fi-FI"/>
              <a:t> to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database</a:t>
            </a:r>
            <a:r>
              <a:rPr lang="fi-FI"/>
              <a:t> </a:t>
            </a:r>
            <a:r>
              <a:rPr lang="fi-FI" err="1"/>
              <a:t>so</a:t>
            </a:r>
            <a:r>
              <a:rPr lang="fi-FI"/>
              <a:t> </a:t>
            </a:r>
            <a:r>
              <a:rPr lang="fi-FI" err="1"/>
              <a:t>before</a:t>
            </a:r>
            <a:r>
              <a:rPr lang="fi-FI"/>
              <a:t> </a:t>
            </a:r>
            <a:r>
              <a:rPr lang="fi-FI" err="1"/>
              <a:t>that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input </a:t>
            </a:r>
            <a:r>
              <a:rPr lang="fi-FI" err="1"/>
              <a:t>needs</a:t>
            </a:r>
            <a:r>
              <a:rPr lang="fi-FI"/>
              <a:t> to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validated</a:t>
            </a:r>
            <a:r>
              <a:rPr lang="fi-FI"/>
              <a:t> </a:t>
            </a:r>
            <a:r>
              <a:rPr lang="fi-FI" err="1"/>
              <a:t>from</a:t>
            </a:r>
            <a:r>
              <a:rPr lang="fi-FI"/>
              <a:t> SQL </a:t>
            </a:r>
            <a:r>
              <a:rPr lang="fi-FI" err="1"/>
              <a:t>injections</a:t>
            </a:r>
            <a:r>
              <a:rPr lang="fi-FI"/>
              <a:t> and cross-</a:t>
            </a:r>
            <a:r>
              <a:rPr lang="fi-FI" err="1"/>
              <a:t>site</a:t>
            </a:r>
            <a:r>
              <a:rPr lang="fi-FI"/>
              <a:t> </a:t>
            </a:r>
            <a:r>
              <a:rPr lang="fi-FI" err="1"/>
              <a:t>scripting</a:t>
            </a:r>
            <a:r>
              <a:rPr lang="fi-FI"/>
              <a:t>.</a:t>
            </a:r>
          </a:p>
          <a:p>
            <a:pPr marL="171450" indent="-171450">
              <a:buFontTx/>
              <a:buChar char="-"/>
            </a:pPr>
            <a:r>
              <a:rPr lang="fi-FI"/>
              <a:t>In </a:t>
            </a:r>
            <a:r>
              <a:rPr lang="fi-FI" err="1"/>
              <a:t>registration</a:t>
            </a:r>
            <a:r>
              <a:rPr lang="fi-FI"/>
              <a:t> </a:t>
            </a:r>
            <a:r>
              <a:rPr lang="fi-FI" err="1"/>
              <a:t>phase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password</a:t>
            </a:r>
            <a:r>
              <a:rPr lang="fi-FI"/>
              <a:t> is </a:t>
            </a: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validated</a:t>
            </a:r>
            <a:r>
              <a:rPr lang="fi-FI"/>
              <a:t>: it </a:t>
            </a:r>
            <a:r>
              <a:rPr lang="fi-FI" err="1"/>
              <a:t>needs</a:t>
            </a:r>
            <a:r>
              <a:rPr lang="fi-FI"/>
              <a:t> to </a:t>
            </a:r>
            <a:r>
              <a:rPr lang="fi-FI" err="1"/>
              <a:t>inlude</a:t>
            </a:r>
            <a:r>
              <a:rPr lang="fi-FI"/>
              <a:t> 12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more</a:t>
            </a:r>
            <a:r>
              <a:rPr lang="fi-FI"/>
              <a:t> </a:t>
            </a:r>
            <a:r>
              <a:rPr lang="fi-FI" err="1"/>
              <a:t>character</a:t>
            </a:r>
            <a:r>
              <a:rPr lang="fi-FI"/>
              <a:t>, </a:t>
            </a:r>
            <a:r>
              <a:rPr lang="fi-FI" err="1"/>
              <a:t>has</a:t>
            </a:r>
            <a:r>
              <a:rPr lang="fi-FI"/>
              <a:t> </a:t>
            </a:r>
            <a:r>
              <a:rPr lang="fi-FI" err="1"/>
              <a:t>upper</a:t>
            </a:r>
            <a:r>
              <a:rPr lang="fi-FI"/>
              <a:t>- and </a:t>
            </a:r>
            <a:r>
              <a:rPr lang="fi-FI" err="1"/>
              <a:t>lowercase</a:t>
            </a:r>
            <a:r>
              <a:rPr lang="fi-FI"/>
              <a:t> </a:t>
            </a:r>
            <a:r>
              <a:rPr lang="fi-FI" err="1"/>
              <a:t>letters</a:t>
            </a:r>
            <a:r>
              <a:rPr lang="fi-FI"/>
              <a:t> and </a:t>
            </a:r>
            <a:r>
              <a:rPr lang="fi-FI" err="1"/>
              <a:t>numbers</a:t>
            </a:r>
            <a:r>
              <a:rPr lang="fi-FI"/>
              <a:t> + </a:t>
            </a:r>
            <a:r>
              <a:rPr lang="fi-FI" err="1"/>
              <a:t>special</a:t>
            </a:r>
            <a:r>
              <a:rPr lang="fi-FI"/>
              <a:t> </a:t>
            </a:r>
            <a:r>
              <a:rPr lang="fi-FI" err="1"/>
              <a:t>marks</a:t>
            </a:r>
            <a:r>
              <a:rPr lang="fi-FI"/>
              <a:t> -&gt; </a:t>
            </a:r>
            <a:r>
              <a:rPr lang="fi-FI" err="1"/>
              <a:t>more</a:t>
            </a:r>
            <a:r>
              <a:rPr lang="fi-FI"/>
              <a:t> </a:t>
            </a:r>
            <a:r>
              <a:rPr lang="fi-FI" err="1"/>
              <a:t>secure</a:t>
            </a:r>
            <a:r>
              <a:rPr lang="fi-FI"/>
              <a:t> </a:t>
            </a:r>
            <a:r>
              <a:rPr lang="fi-FI" err="1"/>
              <a:t>password</a:t>
            </a:r>
            <a:endParaRPr lang="fi-FI"/>
          </a:p>
          <a:p>
            <a:pPr marL="171450" indent="-171450">
              <a:buFontTx/>
              <a:buChar char="-"/>
            </a:pPr>
            <a:r>
              <a:rPr lang="fi-FI" err="1"/>
              <a:t>There</a:t>
            </a:r>
            <a:r>
              <a:rPr lang="fi-FI"/>
              <a:t> is </a:t>
            </a:r>
            <a:r>
              <a:rPr lang="fi-FI" err="1"/>
              <a:t>also</a:t>
            </a:r>
            <a:r>
              <a:rPr lang="fi-FI"/>
              <a:t> some </a:t>
            </a:r>
            <a:r>
              <a:rPr lang="fi-FI" err="1"/>
              <a:t>validation</a:t>
            </a:r>
            <a:r>
              <a:rPr lang="fi-FI"/>
              <a:t> for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username</a:t>
            </a:r>
            <a:r>
              <a:rPr lang="fi-FI"/>
              <a:t> </a:t>
            </a:r>
            <a:r>
              <a:rPr lang="fi-FI" err="1"/>
              <a:t>but</a:t>
            </a:r>
            <a:r>
              <a:rPr lang="fi-FI"/>
              <a:t> </a:t>
            </a:r>
            <a:r>
              <a:rPr lang="fi-FI" err="1"/>
              <a:t>not</a:t>
            </a:r>
            <a:r>
              <a:rPr lang="fi-FI"/>
              <a:t> as </a:t>
            </a:r>
            <a:r>
              <a:rPr lang="fi-FI" err="1"/>
              <a:t>strict</a:t>
            </a:r>
            <a:r>
              <a:rPr lang="fi-FI"/>
              <a:t> </a:t>
            </a:r>
            <a:r>
              <a:rPr lang="fi-FI" err="1"/>
              <a:t>because</a:t>
            </a:r>
            <a:r>
              <a:rPr lang="fi-FI"/>
              <a:t> it is </a:t>
            </a:r>
            <a:r>
              <a:rPr lang="fi-FI" err="1"/>
              <a:t>not</a:t>
            </a:r>
            <a:r>
              <a:rPr lang="fi-FI"/>
              <a:t> </a:t>
            </a:r>
            <a:r>
              <a:rPr lang="fi-FI" err="1"/>
              <a:t>used</a:t>
            </a:r>
            <a:r>
              <a:rPr lang="fi-FI"/>
              <a:t> to </a:t>
            </a:r>
            <a:r>
              <a:rPr lang="fi-FI" err="1"/>
              <a:t>secure</a:t>
            </a:r>
            <a:r>
              <a:rPr lang="fi-FI"/>
              <a:t> </a:t>
            </a:r>
            <a:r>
              <a:rPr lang="fi-FI" err="1"/>
              <a:t>anything</a:t>
            </a:r>
            <a:endParaRPr lang="fi-FI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7490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One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security</a:t>
            </a:r>
            <a:r>
              <a:rPr lang="fi-FI" dirty="0"/>
              <a:t> is </a:t>
            </a:r>
            <a:r>
              <a:rPr lang="fi-FI" dirty="0" err="1"/>
              <a:t>encrypting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passwords</a:t>
            </a:r>
            <a:r>
              <a:rPr lang="fi-FI" dirty="0"/>
              <a:t>.</a:t>
            </a:r>
          </a:p>
          <a:p>
            <a:pPr marL="171450" indent="-171450">
              <a:buFontTx/>
              <a:buChar char="-"/>
            </a:pPr>
            <a:r>
              <a:rPr lang="fi-FI" dirty="0"/>
              <a:t>Master </a:t>
            </a:r>
            <a:r>
              <a:rPr lang="fi-FI" dirty="0" err="1"/>
              <a:t>password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encrypt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</a:t>
            </a:r>
            <a:r>
              <a:rPr lang="fi-FI" dirty="0" err="1"/>
              <a:t>passwords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/>
              <a:t>Master </a:t>
            </a:r>
            <a:r>
              <a:rPr lang="fi-FI" dirty="0" err="1"/>
              <a:t>password</a:t>
            </a:r>
            <a:r>
              <a:rPr lang="fi-FI" dirty="0"/>
              <a:t> is </a:t>
            </a:r>
            <a:r>
              <a:rPr lang="fi-FI" dirty="0" err="1"/>
              <a:t>created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registration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: it is </a:t>
            </a:r>
            <a:r>
              <a:rPr lang="fi-FI" dirty="0" err="1"/>
              <a:t>randomly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encrypted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login-password</a:t>
            </a:r>
            <a:r>
              <a:rPr lang="fi-FI" dirty="0"/>
              <a:t> (</a:t>
            </a:r>
            <a:r>
              <a:rPr lang="fi-FI" dirty="0" err="1"/>
              <a:t>seperate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login-password</a:t>
            </a:r>
            <a:r>
              <a:rPr lang="fi-FI" dirty="0"/>
              <a:t>)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derivation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is PBKDF2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encryption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AES 256 </a:t>
            </a:r>
            <a:r>
              <a:rPr lang="fi-FI" dirty="0" err="1"/>
              <a:t>with</a:t>
            </a:r>
            <a:r>
              <a:rPr lang="fi-FI" dirty="0"/>
              <a:t> CBC </a:t>
            </a:r>
            <a:r>
              <a:rPr lang="fi-FI" dirty="0" err="1"/>
              <a:t>mode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wants</a:t>
            </a:r>
            <a:r>
              <a:rPr lang="fi-FI" dirty="0"/>
              <a:t> to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it is </a:t>
            </a:r>
            <a:r>
              <a:rPr lang="fi-FI" dirty="0" err="1"/>
              <a:t>decrypted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: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it is </a:t>
            </a:r>
            <a:r>
              <a:rPr lang="fi-FI" dirty="0" err="1"/>
              <a:t>constantly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in </a:t>
            </a:r>
            <a:r>
              <a:rPr lang="fi-FI" dirty="0" err="1"/>
              <a:t>viewing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passwords</a:t>
            </a:r>
            <a:r>
              <a:rPr lang="fi-FI" dirty="0"/>
              <a:t> and </a:t>
            </a:r>
            <a:r>
              <a:rPr lang="fi-FI" dirty="0" err="1"/>
              <a:t>secondly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and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passwords</a:t>
            </a:r>
            <a:r>
              <a:rPr lang="fi-FI" dirty="0"/>
              <a:t>. </a:t>
            </a:r>
          </a:p>
          <a:p>
            <a:pPr marL="171450" indent="-171450">
              <a:buFontTx/>
              <a:buChar char="-"/>
            </a:pPr>
            <a:r>
              <a:rPr lang="fi-FI" dirty="0"/>
              <a:t>If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login-password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is </a:t>
            </a:r>
            <a:r>
              <a:rPr lang="fi-FI" dirty="0" err="1"/>
              <a:t>changed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and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</a:t>
            </a:r>
            <a:r>
              <a:rPr lang="fi-FI" dirty="0" err="1"/>
              <a:t>passwords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encrypted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(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login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is </a:t>
            </a:r>
            <a:r>
              <a:rPr lang="fi-FI" dirty="0" err="1"/>
              <a:t>logout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06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err="1"/>
              <a:t>Testing</a:t>
            </a:r>
            <a:r>
              <a:rPr lang="fi-FI"/>
              <a:t> is </a:t>
            </a:r>
            <a:r>
              <a:rPr lang="fi-FI" err="1"/>
              <a:t>still</a:t>
            </a:r>
            <a:r>
              <a:rPr lang="fi-FI"/>
              <a:t> a bit in </a:t>
            </a:r>
            <a:r>
              <a:rPr lang="fi-FI" err="1"/>
              <a:t>progress</a:t>
            </a:r>
            <a:r>
              <a:rPr lang="fi-FI"/>
              <a:t> </a:t>
            </a:r>
            <a:r>
              <a:rPr lang="fi-FI" err="1"/>
              <a:t>but</a:t>
            </a:r>
            <a:r>
              <a:rPr lang="fi-FI"/>
              <a:t> </a:t>
            </a:r>
            <a:r>
              <a:rPr lang="fi-FI" err="1"/>
              <a:t>basic</a:t>
            </a:r>
            <a:r>
              <a:rPr lang="fi-FI"/>
              <a:t> idea is to </a:t>
            </a:r>
            <a:r>
              <a:rPr lang="fi-FI" err="1"/>
              <a:t>make</a:t>
            </a:r>
            <a:r>
              <a:rPr lang="fi-FI"/>
              <a:t> some </a:t>
            </a:r>
            <a:r>
              <a:rPr lang="fi-FI" err="1"/>
              <a:t>manual</a:t>
            </a:r>
            <a:r>
              <a:rPr lang="fi-FI"/>
              <a:t> </a:t>
            </a:r>
            <a:r>
              <a:rPr lang="fi-FI" err="1"/>
              <a:t>testing</a:t>
            </a:r>
            <a:r>
              <a:rPr lang="fi-FI"/>
              <a:t> </a:t>
            </a:r>
            <a:r>
              <a:rPr lang="fi-FI" err="1"/>
              <a:t>related</a:t>
            </a:r>
            <a:r>
              <a:rPr lang="fi-FI"/>
              <a:t> to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authentication</a:t>
            </a:r>
            <a:r>
              <a:rPr lang="fi-FI"/>
              <a:t>, </a:t>
            </a:r>
            <a:r>
              <a:rPr lang="fi-FI" err="1"/>
              <a:t>cryptography</a:t>
            </a:r>
            <a:r>
              <a:rPr lang="fi-FI"/>
              <a:t>, </a:t>
            </a:r>
            <a:r>
              <a:rPr lang="fi-FI" err="1"/>
              <a:t>validation</a:t>
            </a:r>
            <a:r>
              <a:rPr lang="fi-FI"/>
              <a:t> and data </a:t>
            </a:r>
            <a:r>
              <a:rPr lang="fi-FI" err="1"/>
              <a:t>access</a:t>
            </a:r>
            <a:r>
              <a:rPr lang="fi-FI"/>
              <a:t> </a:t>
            </a:r>
            <a:r>
              <a:rPr lang="fi-FI" err="1"/>
              <a:t>related</a:t>
            </a:r>
            <a:r>
              <a:rPr lang="fi-FI"/>
              <a:t> </a:t>
            </a:r>
            <a:r>
              <a:rPr lang="fi-FI" err="1"/>
              <a:t>tasks</a:t>
            </a:r>
            <a:endParaRPr lang="fi-FI"/>
          </a:p>
          <a:p>
            <a:r>
              <a:rPr lang="fi-FI" err="1"/>
              <a:t>Designing</a:t>
            </a:r>
            <a:r>
              <a:rPr lang="fi-FI"/>
              <a:t> </a:t>
            </a:r>
            <a:r>
              <a:rPr lang="fi-FI" err="1"/>
              <a:t>testing</a:t>
            </a:r>
            <a:r>
              <a:rPr lang="fi-FI"/>
              <a:t> for </a:t>
            </a:r>
            <a:r>
              <a:rPr lang="fi-FI" err="1"/>
              <a:t>programs</a:t>
            </a:r>
            <a:r>
              <a:rPr lang="fi-FI"/>
              <a:t> is a bit </a:t>
            </a:r>
            <a:r>
              <a:rPr lang="fi-FI" err="1"/>
              <a:t>new</a:t>
            </a:r>
            <a:r>
              <a:rPr lang="fi-FI"/>
              <a:t> for me </a:t>
            </a:r>
            <a:r>
              <a:rPr lang="fi-FI" err="1"/>
              <a:t>so</a:t>
            </a:r>
            <a:r>
              <a:rPr lang="fi-FI"/>
              <a:t> </a:t>
            </a:r>
            <a:r>
              <a:rPr lang="fi-FI" err="1"/>
              <a:t>that</a:t>
            </a:r>
            <a:r>
              <a:rPr lang="fi-FI"/>
              <a:t> is </a:t>
            </a:r>
            <a:r>
              <a:rPr lang="fi-FI" err="1"/>
              <a:t>why</a:t>
            </a:r>
            <a:r>
              <a:rPr lang="fi-FI"/>
              <a:t> </a:t>
            </a:r>
            <a:r>
              <a:rPr lang="fi-FI" err="1"/>
              <a:t>there</a:t>
            </a:r>
            <a:r>
              <a:rPr lang="fi-FI"/>
              <a:t> is </a:t>
            </a:r>
            <a:r>
              <a:rPr lang="fi-FI" err="1"/>
              <a:t>only</a:t>
            </a:r>
            <a:r>
              <a:rPr lang="fi-FI"/>
              <a:t> some </a:t>
            </a:r>
            <a:r>
              <a:rPr lang="fi-FI" err="1"/>
              <a:t>manual</a:t>
            </a:r>
            <a:r>
              <a:rPr lang="fi-FI"/>
              <a:t> </a:t>
            </a:r>
            <a:r>
              <a:rPr lang="fi-FI" err="1"/>
              <a:t>testing</a:t>
            </a:r>
            <a:r>
              <a:rPr lang="fi-FI"/>
              <a:t>, </a:t>
            </a:r>
            <a:r>
              <a:rPr lang="fi-FI" err="1"/>
              <a:t>nothing</a:t>
            </a:r>
            <a:r>
              <a:rPr lang="fi-FI"/>
              <a:t> </a:t>
            </a:r>
            <a:r>
              <a:rPr lang="fi-FI" err="1"/>
              <a:t>more</a:t>
            </a:r>
            <a:endParaRPr lang="fi-FI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850C-1830-4BDF-A7EE-1A8EBA066FD1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39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B528A7BE-7C28-5853-003B-F31804516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Password Manager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COMP:SEC.300 Secure Programming</a:t>
            </a:r>
          </a:p>
          <a:p>
            <a:r>
              <a:rPr lang="en-US" dirty="0">
                <a:solidFill>
                  <a:srgbClr val="FFFFFF"/>
                </a:solidFill>
              </a:rPr>
              <a:t>Julia Ruoranen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A4752-A704-F0FD-4885-858F5F92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i-FI" sz="5400"/>
              <a:t>Testing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A5C5-FC19-4B12-D5B4-9094D9DC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i-FI" sz="2200"/>
              <a:t>Testing a bit in progress</a:t>
            </a:r>
          </a:p>
          <a:p>
            <a:r>
              <a:rPr lang="fi-FI" sz="2200"/>
              <a:t>Plan is to test manually at least:</a:t>
            </a:r>
          </a:p>
          <a:p>
            <a:pPr lvl="1"/>
            <a:r>
              <a:rPr lang="fi-FI" sz="2200"/>
              <a:t>Authentication</a:t>
            </a:r>
          </a:p>
          <a:p>
            <a:pPr lvl="1"/>
            <a:r>
              <a:rPr lang="fi-FI" sz="2200"/>
              <a:t>Cryptography</a:t>
            </a:r>
          </a:p>
          <a:p>
            <a:pPr lvl="1"/>
            <a:r>
              <a:rPr lang="fi-FI" sz="2200"/>
              <a:t>Input validation</a:t>
            </a:r>
          </a:p>
          <a:p>
            <a:pPr lvl="1"/>
            <a:r>
              <a:rPr lang="fi-FI" sz="2200"/>
              <a:t>Data access</a:t>
            </a:r>
          </a:p>
          <a:p>
            <a:r>
              <a:rPr lang="fi-FI" sz="2200"/>
              <a:t>Designing tests is new for me, that’s why there is only manual testing</a:t>
            </a:r>
          </a:p>
          <a:p>
            <a:pPr lvl="1"/>
            <a:endParaRPr lang="fi-FI" sz="2200"/>
          </a:p>
        </p:txBody>
      </p:sp>
    </p:spTree>
    <p:extLst>
      <p:ext uri="{BB962C8B-B14F-4D97-AF65-F5344CB8AC3E}">
        <p14:creationId xmlns:p14="http://schemas.microsoft.com/office/powerpoint/2010/main" val="155369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0CDDC-31D5-9184-D501-1B0C260F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fi-FI" sz="400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3B2B8-1CAB-2672-B7C6-40EB38673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fi-FI" sz="2000" err="1"/>
              <a:t>Password</a:t>
            </a:r>
            <a:r>
              <a:rPr lang="fi-FI" sz="2000"/>
              <a:t> </a:t>
            </a:r>
            <a:r>
              <a:rPr lang="fi-FI" sz="2000" err="1"/>
              <a:t>Manager</a:t>
            </a:r>
            <a:r>
              <a:rPr lang="fi-FI" sz="2000"/>
              <a:t> </a:t>
            </a:r>
            <a:r>
              <a:rPr lang="fi-FI" sz="2000" err="1"/>
              <a:t>enables</a:t>
            </a:r>
            <a:r>
              <a:rPr lang="fi-FI" sz="2000"/>
              <a:t> </a:t>
            </a:r>
            <a:r>
              <a:rPr lang="fi-FI" sz="2000" err="1"/>
              <a:t>secure</a:t>
            </a:r>
            <a:r>
              <a:rPr lang="fi-FI" sz="2000"/>
              <a:t> </a:t>
            </a:r>
            <a:r>
              <a:rPr lang="fi-FI" sz="2000" err="1"/>
              <a:t>password</a:t>
            </a:r>
            <a:r>
              <a:rPr lang="fi-FI" sz="2000"/>
              <a:t> </a:t>
            </a:r>
            <a:r>
              <a:rPr lang="fi-FI" sz="2000" err="1"/>
              <a:t>storage</a:t>
            </a:r>
            <a:r>
              <a:rPr lang="fi-FI" sz="2000"/>
              <a:t> and management in </a:t>
            </a:r>
            <a:r>
              <a:rPr lang="fi-FI" sz="2000" err="1"/>
              <a:t>one</a:t>
            </a:r>
            <a:r>
              <a:rPr lang="fi-FI" sz="2000"/>
              <a:t> </a:t>
            </a:r>
            <a:r>
              <a:rPr lang="fi-FI" sz="2000" err="1"/>
              <a:t>centralized</a:t>
            </a:r>
            <a:r>
              <a:rPr lang="fi-FI" sz="2000"/>
              <a:t> </a:t>
            </a:r>
            <a:r>
              <a:rPr lang="fi-FI" sz="2000" err="1"/>
              <a:t>location</a:t>
            </a:r>
            <a:endParaRPr lang="fi-FI" sz="2000"/>
          </a:p>
          <a:p>
            <a:r>
              <a:rPr lang="fi-FI" sz="2000" err="1"/>
              <a:t>Strong</a:t>
            </a:r>
            <a:r>
              <a:rPr lang="fi-FI" sz="2000"/>
              <a:t> </a:t>
            </a:r>
            <a:r>
              <a:rPr lang="fi-FI" sz="2000" err="1"/>
              <a:t>encryption</a:t>
            </a:r>
            <a:r>
              <a:rPr lang="fi-FI" sz="2000"/>
              <a:t> and input </a:t>
            </a:r>
            <a:r>
              <a:rPr lang="fi-FI" sz="2000" err="1"/>
              <a:t>validation</a:t>
            </a:r>
            <a:r>
              <a:rPr lang="fi-FI" sz="2000"/>
              <a:t> </a:t>
            </a:r>
            <a:r>
              <a:rPr lang="fi-FI" sz="2000" err="1"/>
              <a:t>techniques</a:t>
            </a:r>
            <a:r>
              <a:rPr lang="fi-FI" sz="2000"/>
              <a:t> </a:t>
            </a:r>
            <a:r>
              <a:rPr lang="fi-FI" sz="2000" err="1"/>
              <a:t>are</a:t>
            </a:r>
            <a:r>
              <a:rPr lang="fi-FI" sz="2000"/>
              <a:t> </a:t>
            </a:r>
            <a:r>
              <a:rPr lang="fi-FI" sz="2000" err="1"/>
              <a:t>used</a:t>
            </a:r>
            <a:r>
              <a:rPr lang="fi-FI" sz="2000"/>
              <a:t> to </a:t>
            </a:r>
            <a:r>
              <a:rPr lang="fi-FI" sz="2000" err="1"/>
              <a:t>ensure</a:t>
            </a:r>
            <a:r>
              <a:rPr lang="fi-FI" sz="2000"/>
              <a:t> </a:t>
            </a:r>
            <a:r>
              <a:rPr lang="fi-FI" sz="2000" err="1"/>
              <a:t>the</a:t>
            </a:r>
            <a:r>
              <a:rPr lang="fi-FI" sz="2000"/>
              <a:t> </a:t>
            </a:r>
            <a:r>
              <a:rPr lang="fi-FI" sz="2000" err="1"/>
              <a:t>confidentiality</a:t>
            </a:r>
            <a:r>
              <a:rPr lang="fi-FI" sz="2000"/>
              <a:t> of </a:t>
            </a:r>
            <a:r>
              <a:rPr lang="fi-FI" sz="2000" err="1"/>
              <a:t>the</a:t>
            </a:r>
            <a:r>
              <a:rPr lang="fi-FI" sz="2000"/>
              <a:t> </a:t>
            </a:r>
            <a:r>
              <a:rPr lang="fi-FI" sz="2000" err="1"/>
              <a:t>sensitive</a:t>
            </a:r>
            <a:r>
              <a:rPr lang="fi-FI" sz="2000"/>
              <a:t> data</a:t>
            </a:r>
          </a:p>
          <a:p>
            <a:r>
              <a:rPr lang="fi-FI" sz="2000"/>
              <a:t>In addition, </a:t>
            </a:r>
            <a:r>
              <a:rPr lang="fi-FI" sz="2000" err="1"/>
              <a:t>strong</a:t>
            </a:r>
            <a:r>
              <a:rPr lang="fi-FI" sz="2000"/>
              <a:t> </a:t>
            </a:r>
            <a:r>
              <a:rPr lang="fi-FI" sz="2000" err="1"/>
              <a:t>passwords</a:t>
            </a:r>
            <a:r>
              <a:rPr lang="fi-FI" sz="2000"/>
              <a:t> </a:t>
            </a:r>
            <a:r>
              <a:rPr lang="fi-FI" sz="2000" err="1"/>
              <a:t>can</a:t>
            </a:r>
            <a:r>
              <a:rPr lang="fi-FI" sz="2000"/>
              <a:t> </a:t>
            </a:r>
            <a:r>
              <a:rPr lang="fi-FI" sz="2000" err="1"/>
              <a:t>be</a:t>
            </a:r>
            <a:r>
              <a:rPr lang="fi-FI" sz="2000"/>
              <a:t> </a:t>
            </a:r>
            <a:r>
              <a:rPr lang="fi-FI" sz="2000" err="1"/>
              <a:t>generated</a:t>
            </a:r>
            <a:r>
              <a:rPr lang="fi-FI" sz="2000"/>
              <a:t> for </a:t>
            </a:r>
            <a:r>
              <a:rPr lang="fi-FI" sz="2000" err="1"/>
              <a:t>more</a:t>
            </a:r>
            <a:r>
              <a:rPr lang="fi-FI" sz="2000"/>
              <a:t> </a:t>
            </a:r>
            <a:r>
              <a:rPr lang="fi-FI" sz="2000" err="1"/>
              <a:t>secure</a:t>
            </a:r>
            <a:r>
              <a:rPr lang="fi-FI" sz="2000"/>
              <a:t> </a:t>
            </a:r>
            <a:r>
              <a:rPr lang="fi-FI" sz="2000" err="1"/>
              <a:t>password</a:t>
            </a:r>
            <a:r>
              <a:rPr lang="fi-FI" sz="2000"/>
              <a:t> </a:t>
            </a:r>
            <a:r>
              <a:rPr lang="fi-FI" sz="2000" err="1"/>
              <a:t>usage</a:t>
            </a:r>
            <a:r>
              <a:rPr lang="fi-FI" sz="2000"/>
              <a:t> in </a:t>
            </a:r>
            <a:r>
              <a:rPr lang="fi-FI" sz="2000" err="1"/>
              <a:t>other</a:t>
            </a:r>
            <a:r>
              <a:rPr lang="fi-FI" sz="2000"/>
              <a:t> </a:t>
            </a:r>
            <a:r>
              <a:rPr lang="fi-FI" sz="2000" err="1"/>
              <a:t>platforms</a:t>
            </a:r>
            <a:endParaRPr lang="fi-FI" sz="2000"/>
          </a:p>
          <a:p>
            <a:endParaRPr lang="fi-FI" sz="2000"/>
          </a:p>
        </p:txBody>
      </p: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1BABCE75-32B1-4682-001A-6A63FE90D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0" r="33784" b="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9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DE31CCC-4817-3BC8-1069-6A98DFF7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" r="40253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3B72A-9343-BB76-6399-189BE996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0FCA-F3FC-FAD9-CF13-8E2422701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/>
              <a:t>Basic Password Manager to safely store passwords </a:t>
            </a:r>
          </a:p>
          <a:p>
            <a:r>
              <a:rPr lang="en-US" sz="2000"/>
              <a:t>Programming language Python</a:t>
            </a:r>
          </a:p>
          <a:p>
            <a:r>
              <a:rPr lang="en-US" sz="2000"/>
              <a:t>GUI made by using Python’s library Tkinter, desktop application</a:t>
            </a:r>
          </a:p>
          <a:p>
            <a:r>
              <a:rPr lang="en-US" sz="2000"/>
              <a:t>Data is stored in SQLite3 database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254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009BA-B453-5041-7B2D-35F96B38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and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DFFF-F745-84AE-DE94-939A96261B57}"/>
              </a:ext>
            </a:extLst>
          </p:cNvPr>
          <p:cNvSpPr>
            <a:spLocks/>
          </p:cNvSpPr>
          <p:nvPr/>
        </p:nvSpPr>
        <p:spPr>
          <a:xfrm>
            <a:off x="1384647" y="2112579"/>
            <a:ext cx="4654869" cy="39090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13816">
              <a:spcAft>
                <a:spcPts val="600"/>
              </a:spcAft>
            </a:pPr>
            <a:r>
              <a:rPr lang="fi-FI" sz="213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</a:t>
            </a:r>
            <a:r>
              <a:rPr lang="fi-FI" sz="21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213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login-view</a:t>
            </a:r>
            <a:r>
              <a:rPr lang="fi-FI" sz="21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406908" lvl="1" defTabSz="813816">
              <a:spcAft>
                <a:spcPts val="600"/>
              </a:spcAft>
            </a:pP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Entries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endParaRPr lang="fi-FI" sz="17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06908" lvl="1" defTabSz="813816">
              <a:spcAft>
                <a:spcPts val="600"/>
              </a:spcAft>
            </a:pP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chekced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informed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endParaRPr lang="fi-FI" sz="17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06908" lvl="1" defTabSz="813816">
              <a:spcAft>
                <a:spcPts val="600"/>
              </a:spcAft>
            </a:pP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registration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easily</a:t>
            </a:r>
            <a:endParaRPr lang="fi-FI" sz="17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spcAft>
                <a:spcPts val="600"/>
              </a:spcAft>
            </a:pPr>
            <a:endParaRPr lang="fi-FI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26D07-815C-91CF-C862-628D037B4982}"/>
              </a:ext>
            </a:extLst>
          </p:cNvPr>
          <p:cNvSpPr>
            <a:spLocks/>
          </p:cNvSpPr>
          <p:nvPr/>
        </p:nvSpPr>
        <p:spPr>
          <a:xfrm>
            <a:off x="6176424" y="2112579"/>
            <a:ext cx="4654869" cy="39090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13816">
              <a:spcAft>
                <a:spcPts val="600"/>
              </a:spcAft>
            </a:pPr>
            <a:r>
              <a:rPr lang="fi-FI" sz="213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</a:t>
            </a:r>
            <a:r>
              <a:rPr lang="fi-FI" sz="21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213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registration-view</a:t>
            </a:r>
            <a:r>
              <a:rPr lang="fi-FI" sz="21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406908" lvl="1" defTabSz="813816">
              <a:spcAft>
                <a:spcPts val="600"/>
              </a:spcAft>
            </a:pP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Enties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confirmation</a:t>
            </a:r>
            <a:endParaRPr lang="fi-FI" sz="17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06908" lvl="1" defTabSz="813816">
              <a:spcAft>
                <a:spcPts val="600"/>
              </a:spcAft>
            </a:pP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checked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informed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406908" lvl="1" defTabSz="813816">
              <a:spcAft>
                <a:spcPts val="600"/>
              </a:spcAft>
            </a:pP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</a:t>
            </a:r>
            <a:r>
              <a:rPr lang="fi-FI" sz="17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i-FI" sz="178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login-view</a:t>
            </a:r>
            <a:endParaRPr lang="fi-FI" sz="2000"/>
          </a:p>
        </p:txBody>
      </p:sp>
      <p:pic>
        <p:nvPicPr>
          <p:cNvPr id="8" name="Picture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A50CEA1-DC7E-2C14-7182-9D264CF11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47" y="4234017"/>
            <a:ext cx="3662604" cy="1485579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B00708-22A1-4EDF-F238-43721347B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28" y="4231049"/>
            <a:ext cx="3224461" cy="207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75BC4-1CBE-D952-98FD-42B234D42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Main view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61447-4C1F-BE1F-7686-D697D9922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Contains the basic functionalities: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Viewing the password information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Searching certain password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Modifying the password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Adding new password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Deleting certain password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Generating strong password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200"/>
              <a:t>Logging out and exiting the program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Most of the buttons open new view or popup window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D67E73-17A6-1D07-171A-22D564BC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02" y="329183"/>
            <a:ext cx="3897692" cy="3429969"/>
          </a:xfrm>
          <a:prstGeom prst="rect">
            <a:avLst/>
          </a:prstGeom>
        </p:spPr>
      </p:pic>
      <p:pic>
        <p:nvPicPr>
          <p:cNvPr id="10" name="Picture 9" descr="A screenshot of a password&#10;&#10;Description automatically generated">
            <a:extLst>
              <a:ext uri="{FF2B5EF4-FFF2-40B4-BE49-F238E27FC236}">
                <a16:creationId xmlns:a16="http://schemas.microsoft.com/office/drawing/2014/main" id="{68CDECE7-E2AB-3C12-3AC9-6D205002B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4547960"/>
            <a:ext cx="3995928" cy="12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6B732-D050-14AE-D557-9AA96144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and modifying passwords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0818-C576-389F-124C-B9E927257A82}"/>
              </a:ext>
            </a:extLst>
          </p:cNvPr>
          <p:cNvSpPr>
            <a:spLocks/>
          </p:cNvSpPr>
          <p:nvPr/>
        </p:nvSpPr>
        <p:spPr>
          <a:xfrm>
            <a:off x="1699530" y="2228087"/>
            <a:ext cx="4332753" cy="3638504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fi-FI" sz="199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Adding</a:t>
            </a:r>
            <a:r>
              <a:rPr lang="fi-FI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99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</a:t>
            </a:r>
            <a:r>
              <a:rPr lang="fi-FI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99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r>
              <a:rPr lang="fi-FI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379476" lvl="1" defTabSz="758952">
              <a:spcAft>
                <a:spcPts val="600"/>
              </a:spcAft>
            </a:pP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own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entries</a:t>
            </a:r>
            <a:endParaRPr lang="fi-FI" sz="16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79476" lvl="1" defTabSz="758952">
              <a:spcAft>
                <a:spcPts val="600"/>
              </a:spcAft>
            </a:pP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entries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save-button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clicked</a:t>
            </a:r>
            <a:endParaRPr lang="fi-FI" sz="16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B12BA-2299-9175-6A2C-4988DCB6DC7D}"/>
              </a:ext>
            </a:extLst>
          </p:cNvPr>
          <p:cNvSpPr>
            <a:spLocks/>
          </p:cNvSpPr>
          <p:nvPr/>
        </p:nvSpPr>
        <p:spPr>
          <a:xfrm>
            <a:off x="6159717" y="2228087"/>
            <a:ext cx="4332753" cy="3638504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fi-FI" sz="199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Modifying</a:t>
            </a:r>
            <a:r>
              <a:rPr lang="fi-FI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99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</a:t>
            </a:r>
            <a:r>
              <a:rPr lang="fi-FI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99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r>
              <a:rPr lang="fi-FI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379476" lvl="1" defTabSz="758952">
              <a:spcAft>
                <a:spcPts val="600"/>
              </a:spcAft>
            </a:pP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asked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checked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changing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</a:t>
            </a:r>
            <a:endParaRPr lang="fi-FI" sz="16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79476" lvl="1" defTabSz="758952">
              <a:spcAft>
                <a:spcPts val="600"/>
              </a:spcAft>
            </a:pP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validated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save-button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saves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changes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6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66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</a:t>
            </a:r>
            <a:endParaRPr lang="fi-FI" sz="16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79476" lvl="1" defTabSz="758952">
              <a:spcAft>
                <a:spcPts val="600"/>
              </a:spcAft>
            </a:pPr>
            <a:endParaRPr lang="fi-FI" sz="166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fi-FI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E87CDE-EAC6-098A-A8E9-416366E3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92" y="3774625"/>
            <a:ext cx="3007701" cy="2204797"/>
          </a:xfrm>
          <a:prstGeom prst="rect">
            <a:avLst/>
          </a:prstGeom>
        </p:spPr>
      </p:pic>
      <p:pic>
        <p:nvPicPr>
          <p:cNvPr id="6" name="Picture 5" descr="A screenshot of a computer login&#10;&#10;Description automatically generated">
            <a:extLst>
              <a:ext uri="{FF2B5EF4-FFF2-40B4-BE49-F238E27FC236}">
                <a16:creationId xmlns:a16="http://schemas.microsoft.com/office/drawing/2014/main" id="{1B367AC8-05FB-932A-54E0-4292568E5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39" y="3774625"/>
            <a:ext cx="3740510" cy="24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BD661-3CE0-00A9-6A1B-47031D9E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Changing user password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5C646-5743-FE27-98E0-EACE9DFE4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It is important that the user can change the login-password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Old password is asked and confirmed before the password can be changed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The new password is updated to the database and at the same time all saved passwords’ encryption is updated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After succesful password change, the user is logged out </a:t>
            </a:r>
          </a:p>
        </p:txBody>
      </p:sp>
      <p:pic>
        <p:nvPicPr>
          <p:cNvPr id="6" name="Content Placeholder 5" descr="A screenshot of a login box&#10;&#10;Description automatically generated">
            <a:extLst>
              <a:ext uri="{FF2B5EF4-FFF2-40B4-BE49-F238E27FC236}">
                <a16:creationId xmlns:a16="http://schemas.microsoft.com/office/drawing/2014/main" id="{F8ED5329-FEB0-4475-DB70-15A512584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C8CA9-9E21-AA1D-9A1E-7B4B7B77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0A86B-8B6C-9D0B-A31E-763C486F1BBA}"/>
              </a:ext>
            </a:extLst>
          </p:cNvPr>
          <p:cNvSpPr>
            <a:spLocks/>
          </p:cNvSpPr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Usernames uniqueness is checked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Password is validated (lenght, character diversity)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Before registration some input validation is done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User’s existance is checked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Password is hashed and compared to the database one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Inputs are validated beforehand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A73553-E533-0161-551C-BDD3C8BFF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93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8E835-EFC7-C5B2-8EE5-791D2A7AE1B6}"/>
              </a:ext>
            </a:extLst>
          </p:cNvPr>
          <p:cNvSpPr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fi-FI" sz="2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C9FF6-96A7-1EE8-A67E-5498A4C8B0FA}"/>
              </a:ext>
            </a:extLst>
          </p:cNvPr>
          <p:cNvSpPr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fi-FI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AF4CB-D7C8-6E87-976B-010E2EAEE90B}"/>
              </a:ext>
            </a:extLst>
          </p:cNvPr>
          <p:cNvSpPr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203316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F40E44-6E4F-461E-B676-41D4FD94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FD15E8-8B40-4424-82F2-DA107F7F9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CF80E2F-2954-485B-B1B5-DCB9F153F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54324" y="-2665475"/>
            <a:ext cx="5486400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6B036-7EF3-5168-F4F2-A15C4CC7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797"/>
            <a:ext cx="5029200" cy="22637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Validating inputs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718AF-9359-4BEF-9584-028A3072A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2CBA29F-5FFE-C8F7-3FD6-7E09DBFCB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8" r="2" b="2"/>
          <a:stretch/>
        </p:blipFill>
        <p:spPr>
          <a:xfrm>
            <a:off x="6878548" y="738794"/>
            <a:ext cx="5272674" cy="1751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DCCA6-32E6-3030-7582-D18FECC6A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3039" y="3133724"/>
            <a:ext cx="5029200" cy="27466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SQL injection and XSS are checked before authentication</a:t>
            </a:r>
          </a:p>
          <a:p>
            <a:r>
              <a:rPr lang="en-US" sz="1800"/>
              <a:t>Password is validated (length and character diversity)</a:t>
            </a:r>
          </a:p>
          <a:p>
            <a:r>
              <a:rPr lang="en-US" sz="1800"/>
              <a:t>There is also small validation for username</a:t>
            </a:r>
          </a:p>
        </p:txBody>
      </p:sp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42A02FF-A28A-56CF-B952-EBD696E710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2" b="4581"/>
          <a:stretch/>
        </p:blipFill>
        <p:spPr>
          <a:xfrm>
            <a:off x="6878548" y="2561476"/>
            <a:ext cx="5272674" cy="1751600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B8C4E47-D0E8-7F2D-BE61-F80CFD455D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r="9907"/>
          <a:stretch/>
        </p:blipFill>
        <p:spPr>
          <a:xfrm>
            <a:off x="6893524" y="4384159"/>
            <a:ext cx="5272674" cy="1751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3033F67-95C8-49C5-9DF9-F7F6764AD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73831-2B10-7971-20D4-21723DBC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fi-FI" sz="2800" dirty="0" err="1"/>
              <a:t>Encryption</a:t>
            </a:r>
            <a:endParaRPr lang="fi-FI" sz="2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AEB1C-170C-A8E8-B618-7D0896AC7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fi-FI" sz="2000" dirty="0" err="1"/>
              <a:t>Stored</a:t>
            </a:r>
            <a:r>
              <a:rPr lang="fi-FI" sz="2000" dirty="0"/>
              <a:t> </a:t>
            </a:r>
            <a:r>
              <a:rPr lang="fi-FI" sz="2000" dirty="0" err="1"/>
              <a:t>passwords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encrypted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master</a:t>
            </a:r>
            <a:r>
              <a:rPr lang="fi-FI" sz="2000" dirty="0"/>
              <a:t> </a:t>
            </a:r>
            <a:r>
              <a:rPr lang="fi-FI" sz="2000" dirty="0" err="1"/>
              <a:t>password</a:t>
            </a:r>
            <a:endParaRPr lang="fi-FI" sz="2000" dirty="0"/>
          </a:p>
          <a:p>
            <a:r>
              <a:rPr lang="fi-FI" sz="2000" dirty="0"/>
              <a:t>Key </a:t>
            </a:r>
            <a:r>
              <a:rPr lang="fi-FI" sz="2000" dirty="0" err="1"/>
              <a:t>derivation</a:t>
            </a:r>
            <a:r>
              <a:rPr lang="fi-FI" sz="2000" dirty="0"/>
              <a:t> </a:t>
            </a:r>
            <a:r>
              <a:rPr lang="fi-FI" sz="2000" dirty="0" err="1"/>
              <a:t>function</a:t>
            </a:r>
            <a:r>
              <a:rPr lang="fi-FI" sz="2000" dirty="0"/>
              <a:t> PBKDF2</a:t>
            </a:r>
          </a:p>
          <a:p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encryption</a:t>
            </a:r>
            <a:r>
              <a:rPr lang="fi-FI" sz="2000" dirty="0"/>
              <a:t> </a:t>
            </a:r>
            <a:r>
              <a:rPr lang="fi-FI" sz="2000" dirty="0" err="1"/>
              <a:t>algorithm</a:t>
            </a:r>
            <a:r>
              <a:rPr lang="fi-FI" sz="2000" dirty="0"/>
              <a:t> AES 256 </a:t>
            </a:r>
            <a:r>
              <a:rPr lang="fi-FI" sz="2000" dirty="0" err="1"/>
              <a:t>with</a:t>
            </a:r>
            <a:r>
              <a:rPr lang="fi-FI" sz="2000" dirty="0"/>
              <a:t> CBC </a:t>
            </a:r>
            <a:r>
              <a:rPr lang="fi-FI" sz="2000" dirty="0" err="1"/>
              <a:t>mode</a:t>
            </a:r>
            <a:endParaRPr lang="fi-FI" sz="2000" dirty="0"/>
          </a:p>
          <a:p>
            <a:r>
              <a:rPr lang="fi-FI" sz="2000" dirty="0"/>
              <a:t>Master </a:t>
            </a:r>
            <a:r>
              <a:rPr lang="fi-FI" sz="2000" dirty="0" err="1"/>
              <a:t>password</a:t>
            </a:r>
            <a:r>
              <a:rPr lang="fi-FI" sz="2000" dirty="0"/>
              <a:t> </a:t>
            </a:r>
            <a:r>
              <a:rPr lang="fi-FI" sz="2000" dirty="0" err="1"/>
              <a:t>created</a:t>
            </a:r>
            <a:r>
              <a:rPr lang="fi-FI" sz="2000" dirty="0"/>
              <a:t> </a:t>
            </a:r>
            <a:r>
              <a:rPr lang="fi-FI" sz="2000" dirty="0" err="1"/>
              <a:t>randomly</a:t>
            </a:r>
            <a:r>
              <a:rPr lang="fi-FI" sz="2000" dirty="0"/>
              <a:t> and </a:t>
            </a:r>
            <a:r>
              <a:rPr lang="fi-FI" sz="2000" dirty="0" err="1"/>
              <a:t>encrypted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login-password</a:t>
            </a:r>
            <a:endParaRPr lang="fi-FI" sz="2000" dirty="0"/>
          </a:p>
          <a:p>
            <a:endParaRPr lang="fi-FI" sz="2000" dirty="0"/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D4B3EC38-D9E2-D5F2-F61A-C652EFFB2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737026"/>
            <a:ext cx="4233672" cy="2444946"/>
          </a:xfrm>
          <a:prstGeom prst="rect">
            <a:avLst/>
          </a:prstGeom>
        </p:spPr>
      </p:pic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C753B7-A7EB-4F76-51C6-91971DEC2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74" y="3472468"/>
            <a:ext cx="4048488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65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1163</Words>
  <Application>Microsoft Office PowerPoint</Application>
  <PresentationFormat>Widescreen</PresentationFormat>
  <Paragraphs>118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Helvetica Neue Medium</vt:lpstr>
      <vt:lpstr>office theme</vt:lpstr>
      <vt:lpstr>Password Manager</vt:lpstr>
      <vt:lpstr>Introduction</vt:lpstr>
      <vt:lpstr>Login and Registration</vt:lpstr>
      <vt:lpstr>Main view</vt:lpstr>
      <vt:lpstr>Adding and modifying passwords</vt:lpstr>
      <vt:lpstr>Changing user password</vt:lpstr>
      <vt:lpstr>Authentication</vt:lpstr>
      <vt:lpstr>Validating inputs</vt:lpstr>
      <vt:lpstr>Encryption</vt:lpstr>
      <vt:lpstr>Testing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Ruoranen</dc:creator>
  <cp:lastModifiedBy>Julia Ruoranen</cp:lastModifiedBy>
  <cp:revision>2</cp:revision>
  <dcterms:created xsi:type="dcterms:W3CDTF">2024-05-09T06:21:18Z</dcterms:created>
  <dcterms:modified xsi:type="dcterms:W3CDTF">2024-05-15T18:34:46Z</dcterms:modified>
</cp:coreProperties>
</file>